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handoutMasterIdLst>
    <p:handoutMasterId r:id="rId83"/>
  </p:handoutMasterIdLst>
  <p:sldIdLst>
    <p:sldId id="267" r:id="rId2"/>
    <p:sldId id="274" r:id="rId3"/>
    <p:sldId id="272" r:id="rId4"/>
    <p:sldId id="273"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5" r:id="rId50"/>
    <p:sldId id="324" r:id="rId51"/>
    <p:sldId id="326" r:id="rId52"/>
    <p:sldId id="328" r:id="rId53"/>
    <p:sldId id="327" r:id="rId54"/>
    <p:sldId id="329" r:id="rId55"/>
    <p:sldId id="330" r:id="rId56"/>
    <p:sldId id="331" r:id="rId57"/>
    <p:sldId id="332" r:id="rId58"/>
    <p:sldId id="333" r:id="rId59"/>
    <p:sldId id="334" r:id="rId60"/>
    <p:sldId id="335" r:id="rId61"/>
    <p:sldId id="336" r:id="rId62"/>
    <p:sldId id="337" r:id="rId63"/>
    <p:sldId id="339" r:id="rId64"/>
    <p:sldId id="338" r:id="rId65"/>
    <p:sldId id="340" r:id="rId66"/>
    <p:sldId id="341" r:id="rId67"/>
    <p:sldId id="342" r:id="rId68"/>
    <p:sldId id="343" r:id="rId69"/>
    <p:sldId id="344" r:id="rId70"/>
    <p:sldId id="345" r:id="rId71"/>
    <p:sldId id="346" r:id="rId72"/>
    <p:sldId id="347" r:id="rId73"/>
    <p:sldId id="348" r:id="rId74"/>
    <p:sldId id="349" r:id="rId75"/>
    <p:sldId id="351" r:id="rId76"/>
    <p:sldId id="354" r:id="rId77"/>
    <p:sldId id="355" r:id="rId78"/>
    <p:sldId id="352" r:id="rId79"/>
    <p:sldId id="350" r:id="rId80"/>
    <p:sldId id="353"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3D24DE-E59F-47A7-8C46-ADA654AF9DBC}">
          <p14:sldIdLst>
            <p14:sldId id="267"/>
            <p14:sldId id="274"/>
            <p14:sldId id="272"/>
            <p14:sldId id="273"/>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5"/>
            <p14:sldId id="324"/>
            <p14:sldId id="326"/>
            <p14:sldId id="328"/>
            <p14:sldId id="327"/>
            <p14:sldId id="329"/>
            <p14:sldId id="330"/>
            <p14:sldId id="331"/>
            <p14:sldId id="332"/>
            <p14:sldId id="333"/>
            <p14:sldId id="334"/>
            <p14:sldId id="335"/>
            <p14:sldId id="336"/>
            <p14:sldId id="337"/>
            <p14:sldId id="339"/>
            <p14:sldId id="338"/>
            <p14:sldId id="340"/>
            <p14:sldId id="341"/>
            <p14:sldId id="342"/>
            <p14:sldId id="343"/>
            <p14:sldId id="344"/>
            <p14:sldId id="345"/>
            <p14:sldId id="346"/>
            <p14:sldId id="347"/>
            <p14:sldId id="348"/>
            <p14:sldId id="349"/>
            <p14:sldId id="351"/>
            <p14:sldId id="354"/>
            <p14:sldId id="355"/>
          </p14:sldIdLst>
        </p14:section>
        <p14:section name="Untitled Section" id="{D646F009-E50A-4FEF-B6AA-EF280F19BA1A}">
          <p14:sldIdLst>
            <p14:sldId id="352"/>
            <p14:sldId id="350"/>
            <p14:sldId id="353"/>
          </p14:sldIdLst>
        </p14:section>
        <p14:section name="Untitled Section" id="{661635C1-56F4-4BEF-B368-1411D87B2F50}">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8/28/2024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8/28/2024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8/28/2024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8/28/2024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8/28/2024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8/28/2024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8/28/2024</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8/28/2024</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8/28/2024</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8/28/2024</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8/28/2024</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8/28/2024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8/28/2024</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www.mongodb.com/docs/manual/data-modeling/schema-design-process/#std-label-data-modeling-schema-design"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NOSQL Databases</a:t>
            </a:r>
          </a:p>
        </p:txBody>
      </p:sp>
      <p:sp>
        <p:nvSpPr>
          <p:cNvPr id="4" name="Subtitle 3"/>
          <p:cNvSpPr>
            <a:spLocks noGrp="1"/>
          </p:cNvSpPr>
          <p:nvPr>
            <p:ph type="subTitle" idx="1"/>
          </p:nvPr>
        </p:nvSpPr>
        <p:spPr/>
        <p:txBody>
          <a:bodyPr/>
          <a:lstStyle/>
          <a:p>
            <a:r>
              <a:rPr lang="en-US"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0996D-BAAB-BE13-16E6-799C48FDAE61}"/>
              </a:ext>
            </a:extLst>
          </p:cNvPr>
          <p:cNvPicPr>
            <a:picLocks noChangeAspect="1"/>
          </p:cNvPicPr>
          <p:nvPr/>
        </p:nvPicPr>
        <p:blipFill rotWithShape="1">
          <a:blip r:embed="rId2"/>
          <a:srcRect l="2257" t="3236" r="36869" b="15284"/>
          <a:stretch/>
        </p:blipFill>
        <p:spPr>
          <a:xfrm>
            <a:off x="2476871" y="565951"/>
            <a:ext cx="7421732" cy="55879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67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64B36-7FBD-D77D-F60E-E85F3947BE17}"/>
              </a:ext>
            </a:extLst>
          </p:cNvPr>
          <p:cNvPicPr>
            <a:picLocks noChangeAspect="1"/>
          </p:cNvPicPr>
          <p:nvPr/>
        </p:nvPicPr>
        <p:blipFill rotWithShape="1">
          <a:blip r:embed="rId2"/>
          <a:srcRect l="2694" t="3365" r="45388" b="14822"/>
          <a:stretch/>
        </p:blipFill>
        <p:spPr>
          <a:xfrm>
            <a:off x="2432482" y="701335"/>
            <a:ext cx="6329778" cy="5610688"/>
          </a:xfrm>
          <a:prstGeom prst="rect">
            <a:avLst/>
          </a:prstGeom>
        </p:spPr>
      </p:pic>
    </p:spTree>
    <p:extLst>
      <p:ext uri="{BB962C8B-B14F-4D97-AF65-F5344CB8AC3E}">
        <p14:creationId xmlns:p14="http://schemas.microsoft.com/office/powerpoint/2010/main" val="312380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77CCB4-FF1F-E73B-2034-EB81563E6A2B}"/>
              </a:ext>
            </a:extLst>
          </p:cNvPr>
          <p:cNvPicPr>
            <a:picLocks noChangeAspect="1"/>
          </p:cNvPicPr>
          <p:nvPr/>
        </p:nvPicPr>
        <p:blipFill rotWithShape="1">
          <a:blip r:embed="rId2"/>
          <a:srcRect l="1674" t="3365" r="37100" b="13786"/>
          <a:stretch/>
        </p:blipFill>
        <p:spPr>
          <a:xfrm>
            <a:off x="2061099" y="506026"/>
            <a:ext cx="7464642" cy="5681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085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903706-AFA0-128C-E703-9FE324682946}"/>
              </a:ext>
            </a:extLst>
          </p:cNvPr>
          <p:cNvPicPr>
            <a:picLocks noChangeAspect="1"/>
          </p:cNvPicPr>
          <p:nvPr/>
        </p:nvPicPr>
        <p:blipFill rotWithShape="1">
          <a:blip r:embed="rId2"/>
          <a:srcRect l="1529" t="3236" r="36869" b="14693"/>
          <a:stretch/>
        </p:blipFill>
        <p:spPr>
          <a:xfrm>
            <a:off x="2130640" y="488272"/>
            <a:ext cx="7510509" cy="5628442"/>
          </a:xfrm>
          <a:prstGeom prst="rect">
            <a:avLst/>
          </a:prstGeom>
        </p:spPr>
      </p:pic>
    </p:spTree>
    <p:extLst>
      <p:ext uri="{BB962C8B-B14F-4D97-AF65-F5344CB8AC3E}">
        <p14:creationId xmlns:p14="http://schemas.microsoft.com/office/powerpoint/2010/main" val="332274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921A3-E2CF-F40C-D979-A90E1D0F4FAD}"/>
              </a:ext>
            </a:extLst>
          </p:cNvPr>
          <p:cNvPicPr>
            <a:picLocks noChangeAspect="1"/>
          </p:cNvPicPr>
          <p:nvPr/>
        </p:nvPicPr>
        <p:blipFill rotWithShape="1">
          <a:blip r:embed="rId2"/>
          <a:srcRect l="2144" t="5336" r="37604" b="20331"/>
          <a:stretch/>
        </p:blipFill>
        <p:spPr>
          <a:xfrm>
            <a:off x="1917577" y="832281"/>
            <a:ext cx="7483876" cy="5193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549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821C2-EAB2-1B8E-BEEA-B20A9717DF61}"/>
              </a:ext>
            </a:extLst>
          </p:cNvPr>
          <p:cNvPicPr>
            <a:picLocks noChangeAspect="1"/>
          </p:cNvPicPr>
          <p:nvPr/>
        </p:nvPicPr>
        <p:blipFill rotWithShape="1">
          <a:blip r:embed="rId2"/>
          <a:srcRect l="2258" t="4790" r="37304" b="15728"/>
          <a:stretch/>
        </p:blipFill>
        <p:spPr>
          <a:xfrm>
            <a:off x="2411767" y="577049"/>
            <a:ext cx="7368466" cy="5450889"/>
          </a:xfrm>
          <a:prstGeom prst="rect">
            <a:avLst/>
          </a:prstGeom>
        </p:spPr>
      </p:pic>
    </p:spTree>
    <p:extLst>
      <p:ext uri="{BB962C8B-B14F-4D97-AF65-F5344CB8AC3E}">
        <p14:creationId xmlns:p14="http://schemas.microsoft.com/office/powerpoint/2010/main" val="346382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941E0F-D20C-4952-A533-E1D8E3E1378E}"/>
              </a:ext>
            </a:extLst>
          </p:cNvPr>
          <p:cNvPicPr>
            <a:picLocks noChangeAspect="1"/>
          </p:cNvPicPr>
          <p:nvPr/>
        </p:nvPicPr>
        <p:blipFill rotWithShape="1">
          <a:blip r:embed="rId2"/>
          <a:srcRect l="2476" t="5178" r="37670" b="14822"/>
          <a:stretch/>
        </p:blipFill>
        <p:spPr>
          <a:xfrm>
            <a:off x="2050741" y="497150"/>
            <a:ext cx="7297445" cy="5486400"/>
          </a:xfrm>
          <a:prstGeom prst="rect">
            <a:avLst/>
          </a:prstGeom>
        </p:spPr>
      </p:pic>
    </p:spTree>
    <p:extLst>
      <p:ext uri="{BB962C8B-B14F-4D97-AF65-F5344CB8AC3E}">
        <p14:creationId xmlns:p14="http://schemas.microsoft.com/office/powerpoint/2010/main" val="61278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B98B44-9F9A-9081-DFB6-8A5A6666C51D}"/>
              </a:ext>
            </a:extLst>
          </p:cNvPr>
          <p:cNvPicPr>
            <a:picLocks noChangeAspect="1"/>
          </p:cNvPicPr>
          <p:nvPr/>
        </p:nvPicPr>
        <p:blipFill rotWithShape="1">
          <a:blip r:embed="rId2"/>
          <a:srcRect l="2039" t="4013" r="37670" b="16506"/>
          <a:stretch/>
        </p:blipFill>
        <p:spPr>
          <a:xfrm>
            <a:off x="1349405" y="246355"/>
            <a:ext cx="8583812" cy="6365290"/>
          </a:xfrm>
          <a:prstGeom prst="rect">
            <a:avLst/>
          </a:prstGeom>
        </p:spPr>
      </p:pic>
    </p:spTree>
    <p:extLst>
      <p:ext uri="{BB962C8B-B14F-4D97-AF65-F5344CB8AC3E}">
        <p14:creationId xmlns:p14="http://schemas.microsoft.com/office/powerpoint/2010/main" val="11107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7FB4DB-0848-72DB-43C0-BC76EEC12CD4}"/>
              </a:ext>
            </a:extLst>
          </p:cNvPr>
          <p:cNvPicPr>
            <a:picLocks noChangeAspect="1"/>
          </p:cNvPicPr>
          <p:nvPr/>
        </p:nvPicPr>
        <p:blipFill rotWithShape="1">
          <a:blip r:embed="rId2"/>
          <a:srcRect l="2840" t="4142" r="37523" b="15081"/>
          <a:stretch/>
        </p:blipFill>
        <p:spPr>
          <a:xfrm>
            <a:off x="2254929" y="659167"/>
            <a:ext cx="7270812" cy="5539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528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BE336-2E82-2004-9129-BFD91F89E33D}"/>
              </a:ext>
            </a:extLst>
          </p:cNvPr>
          <p:cNvPicPr>
            <a:picLocks noChangeAspect="1"/>
          </p:cNvPicPr>
          <p:nvPr/>
        </p:nvPicPr>
        <p:blipFill rotWithShape="1">
          <a:blip r:embed="rId2"/>
          <a:srcRect l="1675" t="3883" r="36869" b="14045"/>
          <a:stretch/>
        </p:blipFill>
        <p:spPr>
          <a:xfrm>
            <a:off x="2349623" y="614778"/>
            <a:ext cx="7492754" cy="5628443"/>
          </a:xfrm>
          <a:prstGeom prst="rect">
            <a:avLst/>
          </a:prstGeom>
        </p:spPr>
      </p:pic>
    </p:spTree>
    <p:extLst>
      <p:ext uri="{BB962C8B-B14F-4D97-AF65-F5344CB8AC3E}">
        <p14:creationId xmlns:p14="http://schemas.microsoft.com/office/powerpoint/2010/main" val="218953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r>
              <a:rPr lang="en-US" dirty="0"/>
              <a:t>What is SQL</a:t>
            </a:r>
          </a:p>
          <a:p>
            <a:r>
              <a:rPr lang="en-US" dirty="0"/>
              <a:t>Advantages</a:t>
            </a:r>
          </a:p>
          <a:p>
            <a:r>
              <a:rPr lang="en-US" dirty="0"/>
              <a:t>Drawbacks</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80D14-DCF5-A0E1-EAB6-EEA371F20606}"/>
              </a:ext>
            </a:extLst>
          </p:cNvPr>
          <p:cNvPicPr>
            <a:picLocks noChangeAspect="1"/>
          </p:cNvPicPr>
          <p:nvPr/>
        </p:nvPicPr>
        <p:blipFill rotWithShape="1">
          <a:blip r:embed="rId2"/>
          <a:srcRect l="5025" t="4933" r="38107" b="16116"/>
          <a:stretch/>
        </p:blipFill>
        <p:spPr>
          <a:xfrm>
            <a:off x="2560320" y="721799"/>
            <a:ext cx="6933371" cy="54144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35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A7E2E-C43C-A123-485D-0A46C87A01A3}"/>
              </a:ext>
            </a:extLst>
          </p:cNvPr>
          <p:cNvPicPr>
            <a:picLocks noChangeAspect="1"/>
          </p:cNvPicPr>
          <p:nvPr/>
        </p:nvPicPr>
        <p:blipFill rotWithShape="1">
          <a:blip r:embed="rId2"/>
          <a:srcRect l="1125" t="3200" r="37075" b="14400"/>
          <a:stretch/>
        </p:blipFill>
        <p:spPr>
          <a:xfrm>
            <a:off x="2496312" y="347472"/>
            <a:ext cx="7534656" cy="5650992"/>
          </a:xfrm>
          <a:prstGeom prst="rect">
            <a:avLst/>
          </a:prstGeom>
        </p:spPr>
      </p:pic>
    </p:spTree>
    <p:extLst>
      <p:ext uri="{BB962C8B-B14F-4D97-AF65-F5344CB8AC3E}">
        <p14:creationId xmlns:p14="http://schemas.microsoft.com/office/powerpoint/2010/main" val="188175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6DFC81-21AE-85D2-3BF7-D973A1780FDA}"/>
              </a:ext>
            </a:extLst>
          </p:cNvPr>
          <p:cNvPicPr>
            <a:picLocks noChangeAspect="1"/>
          </p:cNvPicPr>
          <p:nvPr/>
        </p:nvPicPr>
        <p:blipFill rotWithShape="1">
          <a:blip r:embed="rId2"/>
          <a:srcRect l="2112" t="3462" r="38034" b="13658"/>
          <a:stretch/>
        </p:blipFill>
        <p:spPr>
          <a:xfrm>
            <a:off x="2139518" y="727969"/>
            <a:ext cx="7297445" cy="5683928"/>
          </a:xfrm>
          <a:prstGeom prst="rect">
            <a:avLst/>
          </a:prstGeom>
        </p:spPr>
      </p:pic>
    </p:spTree>
    <p:extLst>
      <p:ext uri="{BB962C8B-B14F-4D97-AF65-F5344CB8AC3E}">
        <p14:creationId xmlns:p14="http://schemas.microsoft.com/office/powerpoint/2010/main" val="315235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55F0A8-67F0-AF9B-FD8A-BF57A3DCE3D2}"/>
              </a:ext>
            </a:extLst>
          </p:cNvPr>
          <p:cNvPicPr>
            <a:picLocks noChangeAspect="1"/>
          </p:cNvPicPr>
          <p:nvPr/>
        </p:nvPicPr>
        <p:blipFill rotWithShape="1">
          <a:blip r:embed="rId2"/>
          <a:srcRect l="2257" t="4142" r="37306" b="14563"/>
          <a:stretch/>
        </p:blipFill>
        <p:spPr>
          <a:xfrm>
            <a:off x="1970844" y="543757"/>
            <a:ext cx="7368466" cy="5575178"/>
          </a:xfrm>
          <a:prstGeom prst="rect">
            <a:avLst/>
          </a:prstGeom>
        </p:spPr>
      </p:pic>
    </p:spTree>
    <p:extLst>
      <p:ext uri="{BB962C8B-B14F-4D97-AF65-F5344CB8AC3E}">
        <p14:creationId xmlns:p14="http://schemas.microsoft.com/office/powerpoint/2010/main" val="394570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B8768-928F-641F-9333-1869528411C4}"/>
              </a:ext>
            </a:extLst>
          </p:cNvPr>
          <p:cNvPicPr>
            <a:picLocks noChangeAspect="1"/>
          </p:cNvPicPr>
          <p:nvPr/>
        </p:nvPicPr>
        <p:blipFill rotWithShape="1">
          <a:blip r:embed="rId2"/>
          <a:srcRect l="1749" t="3883" r="43349" b="18319"/>
          <a:stretch/>
        </p:blipFill>
        <p:spPr>
          <a:xfrm>
            <a:off x="2672179" y="761260"/>
            <a:ext cx="6693763" cy="5335480"/>
          </a:xfrm>
          <a:prstGeom prst="rect">
            <a:avLst/>
          </a:prstGeom>
        </p:spPr>
      </p:pic>
    </p:spTree>
    <p:extLst>
      <p:ext uri="{BB962C8B-B14F-4D97-AF65-F5344CB8AC3E}">
        <p14:creationId xmlns:p14="http://schemas.microsoft.com/office/powerpoint/2010/main" val="6348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F2125-6345-6FE4-33B6-B3854355A742}"/>
              </a:ext>
            </a:extLst>
          </p:cNvPr>
          <p:cNvPicPr>
            <a:picLocks noChangeAspect="1"/>
          </p:cNvPicPr>
          <p:nvPr/>
        </p:nvPicPr>
        <p:blipFill rotWithShape="1">
          <a:blip r:embed="rId2"/>
          <a:srcRect l="1310" t="3236" r="36725" b="14952"/>
          <a:stretch/>
        </p:blipFill>
        <p:spPr>
          <a:xfrm>
            <a:off x="2476869" y="506028"/>
            <a:ext cx="7554897" cy="5610687"/>
          </a:xfrm>
          <a:prstGeom prst="rect">
            <a:avLst/>
          </a:prstGeom>
        </p:spPr>
      </p:pic>
    </p:spTree>
    <p:extLst>
      <p:ext uri="{BB962C8B-B14F-4D97-AF65-F5344CB8AC3E}">
        <p14:creationId xmlns:p14="http://schemas.microsoft.com/office/powerpoint/2010/main" val="16800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477B91-1527-B6E7-08A5-A4552C86EC14}"/>
              </a:ext>
            </a:extLst>
          </p:cNvPr>
          <p:cNvPicPr>
            <a:picLocks noChangeAspect="1"/>
          </p:cNvPicPr>
          <p:nvPr/>
        </p:nvPicPr>
        <p:blipFill rotWithShape="1">
          <a:blip r:embed="rId2"/>
          <a:srcRect l="39139" t="4754" r="32886" b="42395"/>
          <a:stretch/>
        </p:blipFill>
        <p:spPr>
          <a:xfrm>
            <a:off x="2487168" y="-210314"/>
            <a:ext cx="6510528" cy="691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482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772E-E61E-1A92-1D05-4F244ABC4670}"/>
              </a:ext>
            </a:extLst>
          </p:cNvPr>
          <p:cNvPicPr>
            <a:picLocks noChangeAspect="1"/>
          </p:cNvPicPr>
          <p:nvPr/>
        </p:nvPicPr>
        <p:blipFill rotWithShape="1">
          <a:blip r:embed="rId2"/>
          <a:srcRect l="2060" t="4232" r="38094" b="16270"/>
          <a:stretch/>
        </p:blipFill>
        <p:spPr>
          <a:xfrm>
            <a:off x="2532888" y="681228"/>
            <a:ext cx="7354824" cy="5495544"/>
          </a:xfrm>
          <a:prstGeom prst="rect">
            <a:avLst/>
          </a:prstGeom>
        </p:spPr>
      </p:pic>
    </p:spTree>
    <p:extLst>
      <p:ext uri="{BB962C8B-B14F-4D97-AF65-F5344CB8AC3E}">
        <p14:creationId xmlns:p14="http://schemas.microsoft.com/office/powerpoint/2010/main" val="32771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075247-B2C5-082A-9FB2-BBAFBF97692D}"/>
              </a:ext>
            </a:extLst>
          </p:cNvPr>
          <p:cNvPicPr>
            <a:picLocks noChangeAspect="1"/>
          </p:cNvPicPr>
          <p:nvPr/>
        </p:nvPicPr>
        <p:blipFill rotWithShape="1">
          <a:blip r:embed="rId2"/>
          <a:srcRect l="3932" t="6342" r="40874" b="16634"/>
          <a:stretch/>
        </p:blipFill>
        <p:spPr>
          <a:xfrm>
            <a:off x="2334827" y="324479"/>
            <a:ext cx="7910003" cy="6209041"/>
          </a:xfrm>
          <a:prstGeom prst="rect">
            <a:avLst/>
          </a:prstGeom>
        </p:spPr>
      </p:pic>
    </p:spTree>
    <p:extLst>
      <p:ext uri="{BB962C8B-B14F-4D97-AF65-F5344CB8AC3E}">
        <p14:creationId xmlns:p14="http://schemas.microsoft.com/office/powerpoint/2010/main" val="319022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DB4267-5E07-F6B5-D260-D3DD1F7DD8D3}"/>
              </a:ext>
            </a:extLst>
          </p:cNvPr>
          <p:cNvPicPr>
            <a:picLocks noChangeAspect="1"/>
          </p:cNvPicPr>
          <p:nvPr/>
        </p:nvPicPr>
        <p:blipFill rotWithShape="1">
          <a:blip r:embed="rId2"/>
          <a:srcRect l="2177" t="6472" r="38581" b="16134"/>
          <a:stretch/>
        </p:blipFill>
        <p:spPr>
          <a:xfrm>
            <a:off x="-118872" y="-244433"/>
            <a:ext cx="12109704" cy="7102433"/>
          </a:xfrm>
          <a:prstGeom prst="rect">
            <a:avLst/>
          </a:prstGeom>
        </p:spPr>
      </p:pic>
    </p:spTree>
    <p:extLst>
      <p:ext uri="{BB962C8B-B14F-4D97-AF65-F5344CB8AC3E}">
        <p14:creationId xmlns:p14="http://schemas.microsoft.com/office/powerpoint/2010/main" val="339008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137" y="2819400"/>
            <a:ext cx="9601200" cy="1219200"/>
          </a:xfrm>
        </p:spPr>
        <p:txBody>
          <a:bodyPr>
            <a:normAutofit fontScale="90000"/>
          </a:bodyPr>
          <a:lstStyle/>
          <a:p>
            <a:pPr algn="ctr"/>
            <a:r>
              <a:rPr lang="en-US" sz="8800" i="1" dirty="0">
                <a:solidFill>
                  <a:srgbClr val="0070C0"/>
                </a:solidFill>
              </a:rPr>
              <a:t>History</a:t>
            </a:r>
          </a:p>
        </p:txBody>
      </p:sp>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9E9DA-4A49-D588-CF31-960B9AF27D20}"/>
              </a:ext>
            </a:extLst>
          </p:cNvPr>
          <p:cNvPicPr>
            <a:picLocks noChangeAspect="1"/>
          </p:cNvPicPr>
          <p:nvPr/>
        </p:nvPicPr>
        <p:blipFill rotWithShape="1">
          <a:blip r:embed="rId2"/>
          <a:srcRect l="1350" t="3200" r="39325" b="15733"/>
          <a:stretch/>
        </p:blipFill>
        <p:spPr>
          <a:xfrm>
            <a:off x="1152144" y="45720"/>
            <a:ext cx="8803206" cy="6766560"/>
          </a:xfrm>
          <a:prstGeom prst="rect">
            <a:avLst/>
          </a:prstGeom>
        </p:spPr>
      </p:pic>
    </p:spTree>
    <p:extLst>
      <p:ext uri="{BB962C8B-B14F-4D97-AF65-F5344CB8AC3E}">
        <p14:creationId xmlns:p14="http://schemas.microsoft.com/office/powerpoint/2010/main" val="247914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6CA80-2792-6AF9-2806-203E1B3E60C7}"/>
              </a:ext>
            </a:extLst>
          </p:cNvPr>
          <p:cNvPicPr>
            <a:picLocks noChangeAspect="1"/>
          </p:cNvPicPr>
          <p:nvPr/>
        </p:nvPicPr>
        <p:blipFill rotWithShape="1">
          <a:blip r:embed="rId2"/>
          <a:srcRect l="1425" t="7380" r="36463" b="15865"/>
          <a:stretch/>
        </p:blipFill>
        <p:spPr>
          <a:xfrm>
            <a:off x="2006353" y="506027"/>
            <a:ext cx="7572652" cy="5263837"/>
          </a:xfrm>
          <a:prstGeom prst="rect">
            <a:avLst/>
          </a:prstGeom>
        </p:spPr>
      </p:pic>
    </p:spTree>
    <p:extLst>
      <p:ext uri="{BB962C8B-B14F-4D97-AF65-F5344CB8AC3E}">
        <p14:creationId xmlns:p14="http://schemas.microsoft.com/office/powerpoint/2010/main" val="15587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AEB89-3286-2E8B-38C5-97C3C1836ABE}"/>
              </a:ext>
            </a:extLst>
          </p:cNvPr>
          <p:cNvPicPr>
            <a:picLocks noChangeAspect="1"/>
          </p:cNvPicPr>
          <p:nvPr/>
        </p:nvPicPr>
        <p:blipFill rotWithShape="1">
          <a:blip r:embed="rId2"/>
          <a:srcRect l="1500" t="4533" r="37524" b="16399"/>
          <a:stretch/>
        </p:blipFill>
        <p:spPr>
          <a:xfrm>
            <a:off x="2634996" y="640080"/>
            <a:ext cx="7434072" cy="5422392"/>
          </a:xfrm>
          <a:prstGeom prst="rect">
            <a:avLst/>
          </a:prstGeom>
        </p:spPr>
      </p:pic>
    </p:spTree>
    <p:extLst>
      <p:ext uri="{BB962C8B-B14F-4D97-AF65-F5344CB8AC3E}">
        <p14:creationId xmlns:p14="http://schemas.microsoft.com/office/powerpoint/2010/main" val="126488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ADF05-35F5-7864-38AA-A420D539B718}"/>
              </a:ext>
            </a:extLst>
          </p:cNvPr>
          <p:cNvPicPr>
            <a:picLocks noChangeAspect="1"/>
          </p:cNvPicPr>
          <p:nvPr/>
        </p:nvPicPr>
        <p:blipFill rotWithShape="1">
          <a:blip r:embed="rId2"/>
          <a:srcRect l="-2053" t="3139" r="39432" b="21276"/>
          <a:stretch/>
        </p:blipFill>
        <p:spPr>
          <a:xfrm>
            <a:off x="1544892" y="1251750"/>
            <a:ext cx="7634796" cy="4873663"/>
          </a:xfrm>
          <a:prstGeom prst="rect">
            <a:avLst/>
          </a:prstGeom>
        </p:spPr>
      </p:pic>
      <p:sp>
        <p:nvSpPr>
          <p:cNvPr id="4" name="TextBox 3">
            <a:extLst>
              <a:ext uri="{FF2B5EF4-FFF2-40B4-BE49-F238E27FC236}">
                <a16:creationId xmlns:a16="http://schemas.microsoft.com/office/drawing/2014/main" id="{EA355F0A-2A54-9861-B60D-F98FE1D9D58D}"/>
              </a:ext>
            </a:extLst>
          </p:cNvPr>
          <p:cNvSpPr txBox="1"/>
          <p:nvPr/>
        </p:nvSpPr>
        <p:spPr>
          <a:xfrm>
            <a:off x="2503681" y="319596"/>
            <a:ext cx="6249702" cy="523220"/>
          </a:xfrm>
          <a:prstGeom prst="rect">
            <a:avLst/>
          </a:prstGeom>
          <a:noFill/>
        </p:spPr>
        <p:txBody>
          <a:bodyPr wrap="square" rtlCol="0">
            <a:spAutoFit/>
          </a:bodyPr>
          <a:lstStyle/>
          <a:p>
            <a:pPr algn="ctr"/>
            <a:r>
              <a:rPr lang="en-US" sz="2800" b="1" dirty="0">
                <a:solidFill>
                  <a:srgbClr val="FF0000"/>
                </a:solidFill>
              </a:rPr>
              <a:t>Aggregate distribution</a:t>
            </a:r>
          </a:p>
        </p:txBody>
      </p:sp>
    </p:spTree>
    <p:extLst>
      <p:ext uri="{BB962C8B-B14F-4D97-AF65-F5344CB8AC3E}">
        <p14:creationId xmlns:p14="http://schemas.microsoft.com/office/powerpoint/2010/main" val="19632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38F85C-B0D9-CE94-77E0-27FA79BF3936}"/>
              </a:ext>
            </a:extLst>
          </p:cNvPr>
          <p:cNvPicPr>
            <a:picLocks noChangeAspect="1"/>
          </p:cNvPicPr>
          <p:nvPr/>
        </p:nvPicPr>
        <p:blipFill rotWithShape="1">
          <a:blip r:embed="rId2"/>
          <a:srcRect l="1275" t="4533" r="37075" b="15868"/>
          <a:stretch/>
        </p:blipFill>
        <p:spPr>
          <a:xfrm>
            <a:off x="2337816" y="699516"/>
            <a:ext cx="7516368" cy="5458968"/>
          </a:xfrm>
          <a:prstGeom prst="rect">
            <a:avLst/>
          </a:prstGeom>
        </p:spPr>
      </p:pic>
    </p:spTree>
    <p:extLst>
      <p:ext uri="{BB962C8B-B14F-4D97-AF65-F5344CB8AC3E}">
        <p14:creationId xmlns:p14="http://schemas.microsoft.com/office/powerpoint/2010/main" val="6891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D956B-E468-4B30-EAE9-93FE58534419}"/>
              </a:ext>
            </a:extLst>
          </p:cNvPr>
          <p:cNvPicPr>
            <a:picLocks noChangeAspect="1"/>
          </p:cNvPicPr>
          <p:nvPr/>
        </p:nvPicPr>
        <p:blipFill rotWithShape="1">
          <a:blip r:embed="rId2"/>
          <a:srcRect l="1456" t="4400" r="38253" b="17670"/>
          <a:stretch/>
        </p:blipFill>
        <p:spPr>
          <a:xfrm>
            <a:off x="2512381" y="756820"/>
            <a:ext cx="7350711" cy="5344359"/>
          </a:xfrm>
          <a:prstGeom prst="rect">
            <a:avLst/>
          </a:prstGeom>
        </p:spPr>
      </p:pic>
    </p:spTree>
    <p:extLst>
      <p:ext uri="{BB962C8B-B14F-4D97-AF65-F5344CB8AC3E}">
        <p14:creationId xmlns:p14="http://schemas.microsoft.com/office/powerpoint/2010/main" val="394887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2ADA5-CF60-09BD-E477-FC8447CBDE2A}"/>
              </a:ext>
            </a:extLst>
          </p:cNvPr>
          <p:cNvPicPr>
            <a:picLocks noChangeAspect="1"/>
          </p:cNvPicPr>
          <p:nvPr/>
        </p:nvPicPr>
        <p:blipFill rotWithShape="1">
          <a:blip r:embed="rId2"/>
          <a:srcRect l="66554" t="2051" r="-1" b="4216"/>
          <a:stretch/>
        </p:blipFill>
        <p:spPr>
          <a:xfrm>
            <a:off x="3675355" y="149500"/>
            <a:ext cx="4077810" cy="6428232"/>
          </a:xfrm>
          <a:prstGeom prst="rect">
            <a:avLst/>
          </a:prstGeom>
        </p:spPr>
      </p:pic>
    </p:spTree>
    <p:extLst>
      <p:ext uri="{BB962C8B-B14F-4D97-AF65-F5344CB8AC3E}">
        <p14:creationId xmlns:p14="http://schemas.microsoft.com/office/powerpoint/2010/main" val="122314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9B67E-55C6-78C5-2488-0CD2F75C2B10}"/>
              </a:ext>
            </a:extLst>
          </p:cNvPr>
          <p:cNvPicPr>
            <a:picLocks noChangeAspect="1"/>
          </p:cNvPicPr>
          <p:nvPr/>
        </p:nvPicPr>
        <p:blipFill rotWithShape="1">
          <a:blip r:embed="rId2"/>
          <a:srcRect l="67063"/>
          <a:stretch/>
        </p:blipFill>
        <p:spPr>
          <a:xfrm>
            <a:off x="3000653" y="0"/>
            <a:ext cx="4015666" cy="6858000"/>
          </a:xfrm>
          <a:prstGeom prst="rect">
            <a:avLst/>
          </a:prstGeom>
        </p:spPr>
      </p:pic>
    </p:spTree>
    <p:extLst>
      <p:ext uri="{BB962C8B-B14F-4D97-AF65-F5344CB8AC3E}">
        <p14:creationId xmlns:p14="http://schemas.microsoft.com/office/powerpoint/2010/main" val="193254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1753B-3B94-0663-1EC6-18554E34F409}"/>
              </a:ext>
            </a:extLst>
          </p:cNvPr>
          <p:cNvPicPr>
            <a:picLocks noChangeAspect="1"/>
          </p:cNvPicPr>
          <p:nvPr/>
        </p:nvPicPr>
        <p:blipFill rotWithShape="1">
          <a:blip r:embed="rId2"/>
          <a:srcRect r="62791" b="37994"/>
          <a:stretch/>
        </p:blipFill>
        <p:spPr>
          <a:xfrm>
            <a:off x="3472649" y="550416"/>
            <a:ext cx="4277558" cy="3657600"/>
          </a:xfrm>
          <a:prstGeom prst="rect">
            <a:avLst/>
          </a:prstGeom>
        </p:spPr>
      </p:pic>
      <p:sp>
        <p:nvSpPr>
          <p:cNvPr id="4" name="Rectangle 3">
            <a:extLst>
              <a:ext uri="{FF2B5EF4-FFF2-40B4-BE49-F238E27FC236}">
                <a16:creationId xmlns:a16="http://schemas.microsoft.com/office/drawing/2014/main" id="{2B54E0C4-82F3-AC21-98E7-FA896F8E8CEF}"/>
              </a:ext>
            </a:extLst>
          </p:cNvPr>
          <p:cNvSpPr/>
          <p:nvPr/>
        </p:nvSpPr>
        <p:spPr>
          <a:xfrm>
            <a:off x="1310453" y="4556437"/>
            <a:ext cx="887864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It is similar to JSON Document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2747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E917C-A602-53E0-4B34-351B03F801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85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A5EF8-39A4-A105-8619-DF16A4958D91}"/>
              </a:ext>
            </a:extLst>
          </p:cNvPr>
          <p:cNvPicPr>
            <a:picLocks noChangeAspect="1"/>
          </p:cNvPicPr>
          <p:nvPr/>
        </p:nvPicPr>
        <p:blipFill rotWithShape="1">
          <a:blip r:embed="rId2"/>
          <a:srcRect l="1164" t="3366" r="37088" b="13398"/>
          <a:stretch/>
        </p:blipFill>
        <p:spPr>
          <a:xfrm>
            <a:off x="1935333" y="574829"/>
            <a:ext cx="7528264" cy="57083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C0D060-474B-136D-A726-44F20BE1BD69}"/>
              </a:ext>
            </a:extLst>
          </p:cNvPr>
          <p:cNvPicPr>
            <a:picLocks noChangeAspect="1"/>
          </p:cNvPicPr>
          <p:nvPr/>
        </p:nvPicPr>
        <p:blipFill rotWithShape="1">
          <a:blip r:embed="rId2"/>
          <a:srcRect l="66921"/>
          <a:stretch/>
        </p:blipFill>
        <p:spPr>
          <a:xfrm>
            <a:off x="3471169" y="106532"/>
            <a:ext cx="3971278" cy="6858000"/>
          </a:xfrm>
          <a:prstGeom prst="rect">
            <a:avLst/>
          </a:prstGeom>
        </p:spPr>
      </p:pic>
    </p:spTree>
    <p:extLst>
      <p:ext uri="{BB962C8B-B14F-4D97-AF65-F5344CB8AC3E}">
        <p14:creationId xmlns:p14="http://schemas.microsoft.com/office/powerpoint/2010/main" val="54969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49A88B-FEE0-F184-EBBD-D026D47594A7}"/>
              </a:ext>
            </a:extLst>
          </p:cNvPr>
          <p:cNvPicPr>
            <a:picLocks noChangeAspect="1"/>
          </p:cNvPicPr>
          <p:nvPr/>
        </p:nvPicPr>
        <p:blipFill rotWithShape="1">
          <a:blip r:embed="rId2"/>
          <a:srcRect l="68301" t="4531" b="5196"/>
          <a:stretch/>
        </p:blipFill>
        <p:spPr>
          <a:xfrm>
            <a:off x="3542190" y="319595"/>
            <a:ext cx="3864746" cy="6190933"/>
          </a:xfrm>
          <a:prstGeom prst="rect">
            <a:avLst/>
          </a:prstGeom>
        </p:spPr>
      </p:pic>
    </p:spTree>
    <p:extLst>
      <p:ext uri="{BB962C8B-B14F-4D97-AF65-F5344CB8AC3E}">
        <p14:creationId xmlns:p14="http://schemas.microsoft.com/office/powerpoint/2010/main" val="123226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9C91A-8CC6-ADEF-C8E4-5D2615A8436C}"/>
              </a:ext>
            </a:extLst>
          </p:cNvPr>
          <p:cNvPicPr>
            <a:picLocks noChangeAspect="1"/>
          </p:cNvPicPr>
          <p:nvPr/>
        </p:nvPicPr>
        <p:blipFill rotWithShape="1">
          <a:blip r:embed="rId2"/>
          <a:srcRect l="55995" t="28738" b="30874"/>
          <a:stretch/>
        </p:blipFill>
        <p:spPr>
          <a:xfrm>
            <a:off x="3413464" y="1899821"/>
            <a:ext cx="5365071" cy="2769833"/>
          </a:xfrm>
          <a:prstGeom prst="rect">
            <a:avLst/>
          </a:prstGeom>
        </p:spPr>
      </p:pic>
    </p:spTree>
    <p:extLst>
      <p:ext uri="{BB962C8B-B14F-4D97-AF65-F5344CB8AC3E}">
        <p14:creationId xmlns:p14="http://schemas.microsoft.com/office/powerpoint/2010/main" val="37608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4FE028-A934-696F-C9ED-C167B69632A8}"/>
              </a:ext>
            </a:extLst>
          </p:cNvPr>
          <p:cNvPicPr>
            <a:picLocks noChangeAspect="1"/>
          </p:cNvPicPr>
          <p:nvPr/>
        </p:nvPicPr>
        <p:blipFill rotWithShape="1">
          <a:blip r:embed="rId2"/>
          <a:srcRect l="64078" t="-4660" r="3495" b="4660"/>
          <a:stretch/>
        </p:blipFill>
        <p:spPr>
          <a:xfrm>
            <a:off x="3861787" y="-248574"/>
            <a:ext cx="3953522" cy="6858000"/>
          </a:xfrm>
          <a:prstGeom prst="rect">
            <a:avLst/>
          </a:prstGeom>
        </p:spPr>
      </p:pic>
    </p:spTree>
    <p:extLst>
      <p:ext uri="{BB962C8B-B14F-4D97-AF65-F5344CB8AC3E}">
        <p14:creationId xmlns:p14="http://schemas.microsoft.com/office/powerpoint/2010/main" val="25164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D9079-F503-F7CB-9AE0-CC92C7F5DD11}"/>
              </a:ext>
            </a:extLst>
          </p:cNvPr>
          <p:cNvPicPr>
            <a:picLocks noChangeAspect="1"/>
          </p:cNvPicPr>
          <p:nvPr/>
        </p:nvPicPr>
        <p:blipFill rotWithShape="1">
          <a:blip r:embed="rId2"/>
          <a:srcRect t="34045" r="56966" b="18577"/>
          <a:stretch/>
        </p:blipFill>
        <p:spPr>
          <a:xfrm>
            <a:off x="3577701" y="1944208"/>
            <a:ext cx="5246703" cy="3249227"/>
          </a:xfrm>
          <a:prstGeom prst="rect">
            <a:avLst/>
          </a:prstGeom>
        </p:spPr>
      </p:pic>
    </p:spTree>
    <p:extLst>
      <p:ext uri="{BB962C8B-B14F-4D97-AF65-F5344CB8AC3E}">
        <p14:creationId xmlns:p14="http://schemas.microsoft.com/office/powerpoint/2010/main" val="152211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CC2FB-2252-558D-9F6C-25246F7FDB52}"/>
              </a:ext>
            </a:extLst>
          </p:cNvPr>
          <p:cNvPicPr>
            <a:picLocks noChangeAspect="1"/>
          </p:cNvPicPr>
          <p:nvPr/>
        </p:nvPicPr>
        <p:blipFill rotWithShape="1">
          <a:blip r:embed="rId2"/>
          <a:srcRect l="-62330" t="26802" r="62330" b="8912"/>
          <a:stretch/>
        </p:blipFill>
        <p:spPr>
          <a:xfrm>
            <a:off x="-3950829" y="1171852"/>
            <a:ext cx="12192000" cy="4514295"/>
          </a:xfrm>
          <a:prstGeom prst="rect">
            <a:avLst/>
          </a:prstGeom>
        </p:spPr>
      </p:pic>
    </p:spTree>
    <p:extLst>
      <p:ext uri="{BB962C8B-B14F-4D97-AF65-F5344CB8AC3E}">
        <p14:creationId xmlns:p14="http://schemas.microsoft.com/office/powerpoint/2010/main" val="18228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673596-55F2-9E73-5A35-150A22456833}"/>
              </a:ext>
            </a:extLst>
          </p:cNvPr>
          <p:cNvPicPr>
            <a:picLocks noChangeAspect="1"/>
          </p:cNvPicPr>
          <p:nvPr/>
        </p:nvPicPr>
        <p:blipFill rotWithShape="1">
          <a:blip r:embed="rId2"/>
          <a:srcRect l="4223" t="33916" r="61408" b="22589"/>
          <a:stretch/>
        </p:blipFill>
        <p:spPr>
          <a:xfrm>
            <a:off x="3293616" y="1937551"/>
            <a:ext cx="4190260" cy="2982897"/>
          </a:xfrm>
          <a:prstGeom prst="rect">
            <a:avLst/>
          </a:prstGeom>
        </p:spPr>
      </p:pic>
    </p:spTree>
    <p:extLst>
      <p:ext uri="{BB962C8B-B14F-4D97-AF65-F5344CB8AC3E}">
        <p14:creationId xmlns:p14="http://schemas.microsoft.com/office/powerpoint/2010/main" val="419789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1B445-3486-26A4-9A14-9E4C7599F07F}"/>
              </a:ext>
            </a:extLst>
          </p:cNvPr>
          <p:cNvPicPr>
            <a:picLocks noChangeAspect="1"/>
          </p:cNvPicPr>
          <p:nvPr/>
        </p:nvPicPr>
        <p:blipFill rotWithShape="1">
          <a:blip r:embed="rId2"/>
          <a:srcRect t="39612" r="55801" b="38511"/>
          <a:stretch/>
        </p:blipFill>
        <p:spPr>
          <a:xfrm>
            <a:off x="2974019" y="2769832"/>
            <a:ext cx="5388746" cy="1500327"/>
          </a:xfrm>
          <a:prstGeom prst="rect">
            <a:avLst/>
          </a:prstGeom>
        </p:spPr>
      </p:pic>
    </p:spTree>
    <p:extLst>
      <p:ext uri="{BB962C8B-B14F-4D97-AF65-F5344CB8AC3E}">
        <p14:creationId xmlns:p14="http://schemas.microsoft.com/office/powerpoint/2010/main" val="267926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C295D-9596-CF57-E0DC-E96B0D425873}"/>
              </a:ext>
            </a:extLst>
          </p:cNvPr>
          <p:cNvSpPr txBox="1"/>
          <p:nvPr/>
        </p:nvSpPr>
        <p:spPr>
          <a:xfrm>
            <a:off x="4279037" y="2740072"/>
            <a:ext cx="2797561" cy="584775"/>
          </a:xfrm>
          <a:prstGeom prst="rect">
            <a:avLst/>
          </a:prstGeom>
          <a:noFill/>
        </p:spPr>
        <p:txBody>
          <a:bodyPr wrap="none" rtlCol="0">
            <a:spAutoFit/>
          </a:bodyPr>
          <a:lstStyle/>
          <a:p>
            <a:r>
              <a:rPr lang="en-US" sz="3200" b="1" dirty="0"/>
              <a:t>Data Modeling</a:t>
            </a:r>
          </a:p>
        </p:txBody>
      </p:sp>
    </p:spTree>
    <p:extLst>
      <p:ext uri="{BB962C8B-B14F-4D97-AF65-F5344CB8AC3E}">
        <p14:creationId xmlns:p14="http://schemas.microsoft.com/office/powerpoint/2010/main" val="287117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C295D-9596-CF57-E0DC-E96B0D425873}"/>
              </a:ext>
            </a:extLst>
          </p:cNvPr>
          <p:cNvSpPr txBox="1"/>
          <p:nvPr/>
        </p:nvSpPr>
        <p:spPr>
          <a:xfrm>
            <a:off x="4279037" y="2740072"/>
            <a:ext cx="4209807" cy="1569660"/>
          </a:xfrm>
          <a:prstGeom prst="rect">
            <a:avLst/>
          </a:prstGeom>
          <a:noFill/>
        </p:spPr>
        <p:txBody>
          <a:bodyPr wrap="none" rtlCol="0">
            <a:spAutoFit/>
          </a:bodyPr>
          <a:lstStyle/>
          <a:p>
            <a:r>
              <a:rPr lang="en-US" sz="3200" b="1" dirty="0"/>
              <a:t>Documents</a:t>
            </a:r>
          </a:p>
          <a:p>
            <a:r>
              <a:rPr lang="en-US" sz="3200" b="1" dirty="0"/>
              <a:t>Data Types</a:t>
            </a:r>
          </a:p>
          <a:p>
            <a:r>
              <a:rPr lang="en-US" sz="3200" b="1" dirty="0"/>
              <a:t>Flexible schema Model</a:t>
            </a:r>
          </a:p>
        </p:txBody>
      </p:sp>
    </p:spTree>
    <p:extLst>
      <p:ext uri="{BB962C8B-B14F-4D97-AF65-F5344CB8AC3E}">
        <p14:creationId xmlns:p14="http://schemas.microsoft.com/office/powerpoint/2010/main" val="77236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6DEEE-1952-A893-3643-02A0F6621B2B}"/>
              </a:ext>
            </a:extLst>
          </p:cNvPr>
          <p:cNvPicPr>
            <a:picLocks noChangeAspect="1"/>
          </p:cNvPicPr>
          <p:nvPr/>
        </p:nvPicPr>
        <p:blipFill rotWithShape="1">
          <a:blip r:embed="rId2"/>
          <a:srcRect l="946" t="3236" r="37524" b="13528"/>
          <a:stretch/>
        </p:blipFill>
        <p:spPr>
          <a:xfrm>
            <a:off x="2175030" y="574829"/>
            <a:ext cx="7501631" cy="5708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122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7D7C1-B68D-C10F-26E1-1DC090445E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886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8B9FA2-361E-BEC7-3CCF-123AD75BF1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061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C295D-9596-CF57-E0DC-E96B0D425873}"/>
              </a:ext>
            </a:extLst>
          </p:cNvPr>
          <p:cNvSpPr txBox="1"/>
          <p:nvPr/>
        </p:nvSpPr>
        <p:spPr>
          <a:xfrm>
            <a:off x="4279037" y="2731194"/>
            <a:ext cx="3430747" cy="1077218"/>
          </a:xfrm>
          <a:prstGeom prst="rect">
            <a:avLst/>
          </a:prstGeom>
          <a:noFill/>
        </p:spPr>
        <p:txBody>
          <a:bodyPr wrap="none" rtlCol="0">
            <a:spAutoFit/>
          </a:bodyPr>
          <a:lstStyle/>
          <a:p>
            <a:r>
              <a:rPr lang="en-US" sz="3200" b="1" dirty="0"/>
              <a:t>Displayed in JSON</a:t>
            </a:r>
          </a:p>
          <a:p>
            <a:r>
              <a:rPr lang="en-US" sz="3200" b="1" dirty="0"/>
              <a:t>  Stored in BSON</a:t>
            </a:r>
          </a:p>
        </p:txBody>
      </p:sp>
      <p:sp>
        <p:nvSpPr>
          <p:cNvPr id="4" name="TextBox 3">
            <a:extLst>
              <a:ext uri="{FF2B5EF4-FFF2-40B4-BE49-F238E27FC236}">
                <a16:creationId xmlns:a16="http://schemas.microsoft.com/office/drawing/2014/main" id="{E1E7CC99-D22F-192F-416E-A0920889155A}"/>
              </a:ext>
            </a:extLst>
          </p:cNvPr>
          <p:cNvSpPr txBox="1"/>
          <p:nvPr/>
        </p:nvSpPr>
        <p:spPr>
          <a:xfrm>
            <a:off x="3349102" y="3956204"/>
            <a:ext cx="6130030" cy="1477328"/>
          </a:xfrm>
          <a:prstGeom prst="rect">
            <a:avLst/>
          </a:prstGeom>
          <a:noFill/>
        </p:spPr>
        <p:txBody>
          <a:bodyPr wrap="square">
            <a:spAutoFit/>
          </a:bodyPr>
          <a:lstStyle/>
          <a:p>
            <a:r>
              <a:rPr lang="en-US" b="0" i="0" dirty="0">
                <a:solidFill>
                  <a:srgbClr val="1F1F1F"/>
                </a:solidFill>
                <a:effectLst/>
                <a:highlight>
                  <a:srgbClr val="FFFFFF"/>
                </a:highlight>
                <a:latin typeface="Google Sans"/>
              </a:rPr>
              <a:t>BSON is a </a:t>
            </a:r>
            <a:r>
              <a:rPr lang="en-US" b="0" i="0" dirty="0">
                <a:solidFill>
                  <a:srgbClr val="040C28"/>
                </a:solidFill>
                <a:effectLst/>
                <a:highlight>
                  <a:srgbClr val="D3E3FD"/>
                </a:highlight>
                <a:latin typeface="Google Sans"/>
              </a:rPr>
              <a:t>binary encoded </a:t>
            </a:r>
            <a:r>
              <a:rPr lang="en-US" b="0" i="0" dirty="0" err="1">
                <a:solidFill>
                  <a:srgbClr val="040C28"/>
                </a:solidFill>
                <a:effectLst/>
                <a:highlight>
                  <a:srgbClr val="D3E3FD"/>
                </a:highlight>
                <a:latin typeface="Google Sans"/>
              </a:rPr>
              <a:t>Javascript</a:t>
            </a:r>
            <a:r>
              <a:rPr lang="en-US" b="0" i="0" dirty="0">
                <a:solidFill>
                  <a:srgbClr val="040C28"/>
                </a:solidFill>
                <a:effectLst/>
                <a:highlight>
                  <a:srgbClr val="D3E3FD"/>
                </a:highlight>
                <a:latin typeface="Google Sans"/>
              </a:rPr>
              <a:t> Object Notation (JSON)</a:t>
            </a:r>
            <a:r>
              <a:rPr lang="en-US" b="0" i="0" dirty="0">
                <a:solidFill>
                  <a:srgbClr val="1F1F1F"/>
                </a:solidFill>
                <a:effectLst/>
                <a:highlight>
                  <a:srgbClr val="FFFFFF"/>
                </a:highlight>
                <a:latin typeface="Google Sans"/>
              </a:rPr>
              <a:t>—a textual object notation widely used to transmit and store data across web based applications. JSON is easier to understand as it is human-readable, but compared to BSON, it supports fewer data types.</a:t>
            </a:r>
            <a:endParaRPr lang="en-US" dirty="0"/>
          </a:p>
        </p:txBody>
      </p:sp>
    </p:spTree>
    <p:extLst>
      <p:ext uri="{BB962C8B-B14F-4D97-AF65-F5344CB8AC3E}">
        <p14:creationId xmlns:p14="http://schemas.microsoft.com/office/powerpoint/2010/main" val="127324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E4421E-8867-3499-0D93-4CEDFC2A6BCE}"/>
              </a:ext>
            </a:extLst>
          </p:cNvPr>
          <p:cNvPicPr>
            <a:picLocks noChangeAspect="1"/>
          </p:cNvPicPr>
          <p:nvPr/>
        </p:nvPicPr>
        <p:blipFill rotWithShape="1">
          <a:blip r:embed="rId2"/>
          <a:srcRect l="66772" t="-3754" b="3754"/>
          <a:stretch/>
        </p:blipFill>
        <p:spPr>
          <a:xfrm>
            <a:off x="3364635" y="0"/>
            <a:ext cx="4051177" cy="6858000"/>
          </a:xfrm>
          <a:prstGeom prst="rect">
            <a:avLst/>
          </a:prstGeom>
        </p:spPr>
      </p:pic>
    </p:spTree>
    <p:extLst>
      <p:ext uri="{BB962C8B-B14F-4D97-AF65-F5344CB8AC3E}">
        <p14:creationId xmlns:p14="http://schemas.microsoft.com/office/powerpoint/2010/main" val="243320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105968-DA0D-7E2E-3B28-C3CFC31B42EE}"/>
              </a:ext>
            </a:extLst>
          </p:cNvPr>
          <p:cNvPicPr>
            <a:picLocks noChangeAspect="1"/>
          </p:cNvPicPr>
          <p:nvPr/>
        </p:nvPicPr>
        <p:blipFill rotWithShape="1">
          <a:blip r:embed="rId2"/>
          <a:srcRect l="66627" t="-1812" r="655" b="1812"/>
          <a:stretch/>
        </p:blipFill>
        <p:spPr>
          <a:xfrm>
            <a:off x="3169328" y="0"/>
            <a:ext cx="3989033" cy="6858000"/>
          </a:xfrm>
          <a:prstGeom prst="rect">
            <a:avLst/>
          </a:prstGeom>
        </p:spPr>
      </p:pic>
    </p:spTree>
    <p:extLst>
      <p:ext uri="{BB962C8B-B14F-4D97-AF65-F5344CB8AC3E}">
        <p14:creationId xmlns:p14="http://schemas.microsoft.com/office/powerpoint/2010/main" val="422576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12C07-B2A2-C85D-45B4-2ED55458B9EA}"/>
              </a:ext>
            </a:extLst>
          </p:cNvPr>
          <p:cNvPicPr>
            <a:picLocks noChangeAspect="1"/>
          </p:cNvPicPr>
          <p:nvPr/>
        </p:nvPicPr>
        <p:blipFill rotWithShape="1">
          <a:blip r:embed="rId2"/>
          <a:srcRect r="64903"/>
          <a:stretch/>
        </p:blipFill>
        <p:spPr>
          <a:xfrm>
            <a:off x="136127" y="0"/>
            <a:ext cx="4279037" cy="6715957"/>
          </a:xfrm>
          <a:prstGeom prst="rect">
            <a:avLst/>
          </a:prstGeom>
        </p:spPr>
      </p:pic>
      <p:pic>
        <p:nvPicPr>
          <p:cNvPr id="5" name="Picture 4">
            <a:extLst>
              <a:ext uri="{FF2B5EF4-FFF2-40B4-BE49-F238E27FC236}">
                <a16:creationId xmlns:a16="http://schemas.microsoft.com/office/drawing/2014/main" id="{F5725648-F714-574D-E2C9-A4A1B728B066}"/>
              </a:ext>
            </a:extLst>
          </p:cNvPr>
          <p:cNvPicPr>
            <a:picLocks noChangeAspect="1"/>
          </p:cNvPicPr>
          <p:nvPr/>
        </p:nvPicPr>
        <p:blipFill rotWithShape="1">
          <a:blip r:embed="rId3"/>
          <a:srcRect l="65461"/>
          <a:stretch/>
        </p:blipFill>
        <p:spPr>
          <a:xfrm>
            <a:off x="7072541" y="142043"/>
            <a:ext cx="4210975" cy="6715957"/>
          </a:xfrm>
          <a:prstGeom prst="rect">
            <a:avLst/>
          </a:prstGeom>
        </p:spPr>
      </p:pic>
    </p:spTree>
    <p:extLst>
      <p:ext uri="{BB962C8B-B14F-4D97-AF65-F5344CB8AC3E}">
        <p14:creationId xmlns:p14="http://schemas.microsoft.com/office/powerpoint/2010/main" val="48491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3B08DE-FF3E-A313-5850-A5AF5950EA4E}"/>
              </a:ext>
            </a:extLst>
          </p:cNvPr>
          <p:cNvPicPr>
            <a:picLocks noChangeAspect="1"/>
          </p:cNvPicPr>
          <p:nvPr/>
        </p:nvPicPr>
        <p:blipFill rotWithShape="1">
          <a:blip r:embed="rId2"/>
          <a:srcRect l="66917"/>
          <a:stretch/>
        </p:blipFill>
        <p:spPr>
          <a:xfrm>
            <a:off x="3595456" y="0"/>
            <a:ext cx="4033421" cy="6858000"/>
          </a:xfrm>
          <a:prstGeom prst="rect">
            <a:avLst/>
          </a:prstGeom>
        </p:spPr>
      </p:pic>
    </p:spTree>
    <p:extLst>
      <p:ext uri="{BB962C8B-B14F-4D97-AF65-F5344CB8AC3E}">
        <p14:creationId xmlns:p14="http://schemas.microsoft.com/office/powerpoint/2010/main" val="339563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5C1DA-1B65-D14E-8D4F-5046AB3A3A2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731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270309-4144-E616-92E3-CB0CC157F4A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779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03A5E3-CD16-B4C2-BCF9-2E8C14C37A56}"/>
              </a:ext>
            </a:extLst>
          </p:cNvPr>
          <p:cNvPicPr>
            <a:picLocks noChangeAspect="1"/>
          </p:cNvPicPr>
          <p:nvPr/>
        </p:nvPicPr>
        <p:blipFill rotWithShape="1">
          <a:blip r:embed="rId2"/>
          <a:srcRect l="67063"/>
          <a:stretch/>
        </p:blipFill>
        <p:spPr>
          <a:xfrm>
            <a:off x="3986074" y="124287"/>
            <a:ext cx="4015666" cy="6858000"/>
          </a:xfrm>
          <a:prstGeom prst="rect">
            <a:avLst/>
          </a:prstGeom>
        </p:spPr>
      </p:pic>
    </p:spTree>
    <p:extLst>
      <p:ext uri="{BB962C8B-B14F-4D97-AF65-F5344CB8AC3E}">
        <p14:creationId xmlns:p14="http://schemas.microsoft.com/office/powerpoint/2010/main" val="238996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3595E4-7B71-C75B-D2BD-BFA912C6D26D}"/>
              </a:ext>
            </a:extLst>
          </p:cNvPr>
          <p:cNvPicPr>
            <a:picLocks noChangeAspect="1"/>
          </p:cNvPicPr>
          <p:nvPr/>
        </p:nvPicPr>
        <p:blipFill rotWithShape="1">
          <a:blip r:embed="rId2"/>
          <a:srcRect l="1516" t="4921" r="38179" b="13785"/>
          <a:stretch/>
        </p:blipFill>
        <p:spPr>
          <a:xfrm>
            <a:off x="2532888" y="641456"/>
            <a:ext cx="7352220" cy="55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50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FAB36-6292-783D-D92F-67AA683E95B9}"/>
              </a:ext>
            </a:extLst>
          </p:cNvPr>
          <p:cNvPicPr>
            <a:picLocks noChangeAspect="1"/>
          </p:cNvPicPr>
          <p:nvPr/>
        </p:nvPicPr>
        <p:blipFill rotWithShape="1">
          <a:blip r:embed="rId2"/>
          <a:srcRect l="66772"/>
          <a:stretch/>
        </p:blipFill>
        <p:spPr>
          <a:xfrm>
            <a:off x="3604333" y="0"/>
            <a:ext cx="4051177" cy="6858000"/>
          </a:xfrm>
          <a:prstGeom prst="rect">
            <a:avLst/>
          </a:prstGeom>
        </p:spPr>
      </p:pic>
    </p:spTree>
    <p:extLst>
      <p:ext uri="{BB962C8B-B14F-4D97-AF65-F5344CB8AC3E}">
        <p14:creationId xmlns:p14="http://schemas.microsoft.com/office/powerpoint/2010/main" val="23952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FF24D-9004-4A5F-74EF-82E5C293EB91}"/>
              </a:ext>
            </a:extLst>
          </p:cNvPr>
          <p:cNvPicPr>
            <a:picLocks noChangeAspect="1"/>
          </p:cNvPicPr>
          <p:nvPr/>
        </p:nvPicPr>
        <p:blipFill rotWithShape="1">
          <a:blip r:embed="rId2"/>
          <a:srcRect l="67282" r="-67282"/>
          <a:stretch/>
        </p:blipFill>
        <p:spPr>
          <a:xfrm>
            <a:off x="3475519" y="0"/>
            <a:ext cx="12192000" cy="6858000"/>
          </a:xfrm>
          <a:prstGeom prst="rect">
            <a:avLst/>
          </a:prstGeom>
        </p:spPr>
      </p:pic>
    </p:spTree>
    <p:extLst>
      <p:ext uri="{BB962C8B-B14F-4D97-AF65-F5344CB8AC3E}">
        <p14:creationId xmlns:p14="http://schemas.microsoft.com/office/powerpoint/2010/main" val="32588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E5481-87A6-F605-1C58-1D59AE2B9DCC}"/>
              </a:ext>
            </a:extLst>
          </p:cNvPr>
          <p:cNvPicPr>
            <a:picLocks noChangeAspect="1"/>
          </p:cNvPicPr>
          <p:nvPr/>
        </p:nvPicPr>
        <p:blipFill rotWithShape="1">
          <a:blip r:embed="rId2"/>
          <a:srcRect l="28471" t="25242" r="6723" b="6408"/>
          <a:stretch/>
        </p:blipFill>
        <p:spPr>
          <a:xfrm>
            <a:off x="656947" y="202236"/>
            <a:ext cx="10878106" cy="6453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92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5429D-43E9-C6F6-1F3F-C880EC12883A}"/>
              </a:ext>
            </a:extLst>
          </p:cNvPr>
          <p:cNvSpPr txBox="1"/>
          <p:nvPr/>
        </p:nvSpPr>
        <p:spPr>
          <a:xfrm>
            <a:off x="3986073" y="3013501"/>
            <a:ext cx="4696288" cy="830997"/>
          </a:xfrm>
          <a:prstGeom prst="rect">
            <a:avLst/>
          </a:prstGeom>
          <a:noFill/>
        </p:spPr>
        <p:txBody>
          <a:bodyPr wrap="square" rtlCol="0">
            <a:spAutoFit/>
          </a:bodyPr>
          <a:lstStyle/>
          <a:p>
            <a:pPr algn="ctr"/>
            <a:r>
              <a:rPr lang="en-US" sz="4800" b="1" dirty="0">
                <a:solidFill>
                  <a:srgbClr val="FF0000"/>
                </a:solidFill>
              </a:rPr>
              <a:t>Data Modeling</a:t>
            </a:r>
          </a:p>
        </p:txBody>
      </p:sp>
    </p:spTree>
    <p:extLst>
      <p:ext uri="{BB962C8B-B14F-4D97-AF65-F5344CB8AC3E}">
        <p14:creationId xmlns:p14="http://schemas.microsoft.com/office/powerpoint/2010/main" val="324278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2E84F4-D263-5108-B7CE-EA9AA75A01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259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8ECD34-D9BF-83D5-0482-4681F0DFA7E1}"/>
              </a:ext>
            </a:extLst>
          </p:cNvPr>
          <p:cNvPicPr>
            <a:picLocks noChangeAspect="1"/>
          </p:cNvPicPr>
          <p:nvPr/>
        </p:nvPicPr>
        <p:blipFill rotWithShape="1">
          <a:blip r:embed="rId2"/>
          <a:srcRect l="-39976" t="2977" r="39976" b="-2977"/>
          <a:stretch/>
        </p:blipFill>
        <p:spPr>
          <a:xfrm>
            <a:off x="-4169753" y="76170"/>
            <a:ext cx="12192000" cy="6858000"/>
          </a:xfrm>
          <a:prstGeom prst="rect">
            <a:avLst/>
          </a:prstGeom>
        </p:spPr>
      </p:pic>
    </p:spTree>
    <p:extLst>
      <p:ext uri="{BB962C8B-B14F-4D97-AF65-F5344CB8AC3E}">
        <p14:creationId xmlns:p14="http://schemas.microsoft.com/office/powerpoint/2010/main" val="21975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7BC8B-DBA6-337F-7039-5F047A579D1A}"/>
              </a:ext>
            </a:extLst>
          </p:cNvPr>
          <p:cNvPicPr>
            <a:picLocks noChangeAspect="1"/>
          </p:cNvPicPr>
          <p:nvPr/>
        </p:nvPicPr>
        <p:blipFill rotWithShape="1">
          <a:blip r:embed="rId2"/>
          <a:srcRect t="-1" r="41764" b="-378"/>
          <a:stretch/>
        </p:blipFill>
        <p:spPr>
          <a:xfrm>
            <a:off x="1713390" y="0"/>
            <a:ext cx="7288567" cy="7066625"/>
          </a:xfrm>
          <a:prstGeom prst="rect">
            <a:avLst/>
          </a:prstGeom>
        </p:spPr>
      </p:pic>
    </p:spTree>
    <p:extLst>
      <p:ext uri="{BB962C8B-B14F-4D97-AF65-F5344CB8AC3E}">
        <p14:creationId xmlns:p14="http://schemas.microsoft.com/office/powerpoint/2010/main" val="137747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5429D-43E9-C6F6-1F3F-C880EC12883A}"/>
              </a:ext>
            </a:extLst>
          </p:cNvPr>
          <p:cNvSpPr txBox="1"/>
          <p:nvPr/>
        </p:nvSpPr>
        <p:spPr>
          <a:xfrm>
            <a:off x="3986073" y="3013501"/>
            <a:ext cx="4696288" cy="830997"/>
          </a:xfrm>
          <a:prstGeom prst="rect">
            <a:avLst/>
          </a:prstGeom>
          <a:noFill/>
        </p:spPr>
        <p:txBody>
          <a:bodyPr wrap="square" rtlCol="0">
            <a:spAutoFit/>
          </a:bodyPr>
          <a:lstStyle/>
          <a:p>
            <a:pPr algn="ctr"/>
            <a:r>
              <a:rPr lang="en-US" sz="4800" b="1" dirty="0">
                <a:solidFill>
                  <a:srgbClr val="FF0000"/>
                </a:solidFill>
              </a:rPr>
              <a:t>Work Load</a:t>
            </a:r>
          </a:p>
        </p:txBody>
      </p:sp>
      <p:sp>
        <p:nvSpPr>
          <p:cNvPr id="4" name="TextBox 3">
            <a:extLst>
              <a:ext uri="{FF2B5EF4-FFF2-40B4-BE49-F238E27FC236}">
                <a16:creationId xmlns:a16="http://schemas.microsoft.com/office/drawing/2014/main" id="{067A627A-F38E-E121-1A6D-0458EFF4B2DF}"/>
              </a:ext>
            </a:extLst>
          </p:cNvPr>
          <p:cNvSpPr txBox="1"/>
          <p:nvPr/>
        </p:nvSpPr>
        <p:spPr>
          <a:xfrm>
            <a:off x="3030985" y="3761419"/>
            <a:ext cx="6130030" cy="1754326"/>
          </a:xfrm>
          <a:prstGeom prst="rect">
            <a:avLst/>
          </a:prstGeom>
          <a:noFill/>
        </p:spPr>
        <p:txBody>
          <a:bodyPr wrap="square">
            <a:spAutoFit/>
          </a:bodyPr>
          <a:lstStyle/>
          <a:p>
            <a:pPr algn="l"/>
            <a:r>
              <a:rPr lang="en-US" b="0" i="0" dirty="0">
                <a:effectLst/>
                <a:latin typeface="MongoDB Value Serif"/>
              </a:rPr>
              <a:t>Identify Application Workload</a:t>
            </a:r>
          </a:p>
          <a:p>
            <a:pPr algn="l"/>
            <a:r>
              <a:rPr lang="en-US" b="0" i="0" dirty="0">
                <a:effectLst/>
                <a:latin typeface="Euclid Circular A"/>
              </a:rPr>
              <a:t>The first step in the </a:t>
            </a:r>
            <a:r>
              <a:rPr lang="en-US" b="0" i="0" dirty="0">
                <a:effectLst/>
                <a:latin typeface="Euclid Circular A"/>
                <a:hlinkClick r:id="rId2"/>
              </a:rPr>
              <a:t>schema design process</a:t>
            </a:r>
            <a:r>
              <a:rPr lang="en-US" b="0" i="0" dirty="0">
                <a:effectLst/>
                <a:latin typeface="Euclid Circular A"/>
              </a:rPr>
              <a:t> is to identify the operations that your application runs most frequently. Knowing your application's most common queries helps you create effective indexes and minimize the number of calls the application makes to the database.</a:t>
            </a:r>
          </a:p>
        </p:txBody>
      </p:sp>
    </p:spTree>
    <p:extLst>
      <p:ext uri="{BB962C8B-B14F-4D97-AF65-F5344CB8AC3E}">
        <p14:creationId xmlns:p14="http://schemas.microsoft.com/office/powerpoint/2010/main" val="422005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709C87-9BB3-C6A1-2131-46D3EA0609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439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746D1-8990-4ABA-EAEB-5450DEDE95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14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7D940-1715-87EC-AAA3-68A01E1E2123}"/>
              </a:ext>
            </a:extLst>
          </p:cNvPr>
          <p:cNvPicPr>
            <a:picLocks noChangeAspect="1"/>
          </p:cNvPicPr>
          <p:nvPr/>
        </p:nvPicPr>
        <p:blipFill rotWithShape="1">
          <a:blip r:embed="rId2"/>
          <a:srcRect l="7355" t="8904" r="37657" b="17095"/>
          <a:stretch/>
        </p:blipFill>
        <p:spPr>
          <a:xfrm>
            <a:off x="2515755" y="891540"/>
            <a:ext cx="7323189" cy="5074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390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5520F7-988D-996A-E761-3DDFEC0CC9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5532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E9AC3-6FEF-4EEC-5910-057115351243}"/>
              </a:ext>
            </a:extLst>
          </p:cNvPr>
          <p:cNvPicPr>
            <a:picLocks noChangeAspect="1"/>
          </p:cNvPicPr>
          <p:nvPr/>
        </p:nvPicPr>
        <p:blipFill rotWithShape="1">
          <a:blip r:embed="rId2"/>
          <a:srcRect l="64660" b="7184"/>
          <a:stretch/>
        </p:blipFill>
        <p:spPr>
          <a:xfrm>
            <a:off x="3329125" y="79899"/>
            <a:ext cx="4308629" cy="6365289"/>
          </a:xfrm>
          <a:prstGeom prst="rect">
            <a:avLst/>
          </a:prstGeom>
        </p:spPr>
      </p:pic>
    </p:spTree>
    <p:extLst>
      <p:ext uri="{BB962C8B-B14F-4D97-AF65-F5344CB8AC3E}">
        <p14:creationId xmlns:p14="http://schemas.microsoft.com/office/powerpoint/2010/main" val="242467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DB737-7F76-75F5-7629-7B983236DD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666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FCD257-C72D-A4F7-2C2E-B891664279DD}"/>
              </a:ext>
            </a:extLst>
          </p:cNvPr>
          <p:cNvSpPr txBox="1"/>
          <p:nvPr/>
        </p:nvSpPr>
        <p:spPr>
          <a:xfrm>
            <a:off x="5557421" y="3693111"/>
            <a:ext cx="1460977" cy="369332"/>
          </a:xfrm>
          <a:prstGeom prst="rect">
            <a:avLst/>
          </a:prstGeom>
          <a:noFill/>
        </p:spPr>
        <p:txBody>
          <a:bodyPr wrap="none" rtlCol="0">
            <a:spAutoFit/>
          </a:bodyPr>
          <a:lstStyle/>
          <a:p>
            <a:r>
              <a:rPr lang="en-US" dirty="0"/>
              <a:t>Relationships</a:t>
            </a:r>
          </a:p>
        </p:txBody>
      </p:sp>
    </p:spTree>
    <p:extLst>
      <p:ext uri="{BB962C8B-B14F-4D97-AF65-F5344CB8AC3E}">
        <p14:creationId xmlns:p14="http://schemas.microsoft.com/office/powerpoint/2010/main" val="400403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1A920-36CE-5564-7EB1-7DCD8A98A392}"/>
              </a:ext>
            </a:extLst>
          </p:cNvPr>
          <p:cNvPicPr>
            <a:picLocks noChangeAspect="1"/>
          </p:cNvPicPr>
          <p:nvPr/>
        </p:nvPicPr>
        <p:blipFill rotWithShape="1">
          <a:blip r:embed="rId2"/>
          <a:srcRect l="64369" b="10680"/>
          <a:stretch/>
        </p:blipFill>
        <p:spPr>
          <a:xfrm>
            <a:off x="3195961" y="292963"/>
            <a:ext cx="4344140" cy="6125592"/>
          </a:xfrm>
          <a:prstGeom prst="rect">
            <a:avLst/>
          </a:prstGeom>
        </p:spPr>
      </p:pic>
    </p:spTree>
    <p:extLst>
      <p:ext uri="{BB962C8B-B14F-4D97-AF65-F5344CB8AC3E}">
        <p14:creationId xmlns:p14="http://schemas.microsoft.com/office/powerpoint/2010/main" val="179006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6833-42E1-6E77-D81C-2070A0B43898}"/>
              </a:ext>
            </a:extLst>
          </p:cNvPr>
          <p:cNvSpPr>
            <a:spLocks noGrp="1"/>
          </p:cNvSpPr>
          <p:nvPr>
            <p:ph type="title"/>
          </p:nvPr>
        </p:nvSpPr>
        <p:spPr/>
        <p:txBody>
          <a:bodyPr/>
          <a:lstStyle/>
          <a:p>
            <a:r>
              <a:rPr lang="en-US" dirty="0"/>
              <a:t>Relationship types</a:t>
            </a:r>
          </a:p>
        </p:txBody>
      </p:sp>
      <p:sp>
        <p:nvSpPr>
          <p:cNvPr id="3" name="Content Placeholder 2">
            <a:extLst>
              <a:ext uri="{FF2B5EF4-FFF2-40B4-BE49-F238E27FC236}">
                <a16:creationId xmlns:a16="http://schemas.microsoft.com/office/drawing/2014/main" id="{F5B09FC3-4750-7F1B-F1E1-BC968F2240A5}"/>
              </a:ext>
            </a:extLst>
          </p:cNvPr>
          <p:cNvSpPr>
            <a:spLocks noGrp="1"/>
          </p:cNvSpPr>
          <p:nvPr>
            <p:ph idx="1"/>
          </p:nvPr>
        </p:nvSpPr>
        <p:spPr/>
        <p:txBody>
          <a:bodyPr/>
          <a:lstStyle/>
          <a:p>
            <a:r>
              <a:rPr lang="en-US" dirty="0"/>
              <a:t>Embedding</a:t>
            </a:r>
          </a:p>
          <a:p>
            <a:r>
              <a:rPr lang="en-US" dirty="0"/>
              <a:t>References</a:t>
            </a:r>
          </a:p>
        </p:txBody>
      </p:sp>
    </p:spTree>
    <p:extLst>
      <p:ext uri="{BB962C8B-B14F-4D97-AF65-F5344CB8AC3E}">
        <p14:creationId xmlns:p14="http://schemas.microsoft.com/office/powerpoint/2010/main" val="21060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B37C7B-C954-7789-65BE-BADD0E0377CA}"/>
              </a:ext>
            </a:extLst>
          </p:cNvPr>
          <p:cNvPicPr>
            <a:picLocks noChangeAspect="1"/>
          </p:cNvPicPr>
          <p:nvPr/>
        </p:nvPicPr>
        <p:blipFill>
          <a:blip r:embed="rId2"/>
          <a:stretch>
            <a:fillRect/>
          </a:stretch>
        </p:blipFill>
        <p:spPr>
          <a:xfrm>
            <a:off x="1811599" y="1051911"/>
            <a:ext cx="8657414" cy="4887250"/>
          </a:xfrm>
          <a:prstGeom prst="rect">
            <a:avLst/>
          </a:prstGeom>
        </p:spPr>
      </p:pic>
    </p:spTree>
    <p:extLst>
      <p:ext uri="{BB962C8B-B14F-4D97-AF65-F5344CB8AC3E}">
        <p14:creationId xmlns:p14="http://schemas.microsoft.com/office/powerpoint/2010/main" val="134664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E58005-77EF-9C49-DC69-B556BA182F25}"/>
              </a:ext>
            </a:extLst>
          </p:cNvPr>
          <p:cNvPicPr>
            <a:picLocks noChangeAspect="1"/>
          </p:cNvPicPr>
          <p:nvPr/>
        </p:nvPicPr>
        <p:blipFill>
          <a:blip r:embed="rId2"/>
          <a:stretch>
            <a:fillRect/>
          </a:stretch>
        </p:blipFill>
        <p:spPr>
          <a:xfrm>
            <a:off x="1216240" y="675843"/>
            <a:ext cx="8475031" cy="5153735"/>
          </a:xfrm>
          <a:prstGeom prst="rect">
            <a:avLst/>
          </a:prstGeom>
        </p:spPr>
      </p:pic>
    </p:spTree>
    <p:extLst>
      <p:ext uri="{BB962C8B-B14F-4D97-AF65-F5344CB8AC3E}">
        <p14:creationId xmlns:p14="http://schemas.microsoft.com/office/powerpoint/2010/main" val="337671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9ACF-ED4E-814E-7CDD-054F98BE895A}"/>
              </a:ext>
            </a:extLst>
          </p:cNvPr>
          <p:cNvSpPr>
            <a:spLocks noGrp="1"/>
          </p:cNvSpPr>
          <p:nvPr>
            <p:ph type="title"/>
          </p:nvPr>
        </p:nvSpPr>
        <p:spPr>
          <a:xfrm>
            <a:off x="832174" y="603682"/>
            <a:ext cx="9601200" cy="973584"/>
          </a:xfrm>
        </p:spPr>
        <p:txBody>
          <a:bodyPr/>
          <a:lstStyle/>
          <a:p>
            <a:r>
              <a:rPr lang="en-US" dirty="0"/>
              <a:t>References</a:t>
            </a:r>
          </a:p>
        </p:txBody>
      </p:sp>
      <p:pic>
        <p:nvPicPr>
          <p:cNvPr id="5" name="Picture 4">
            <a:extLst>
              <a:ext uri="{FF2B5EF4-FFF2-40B4-BE49-F238E27FC236}">
                <a16:creationId xmlns:a16="http://schemas.microsoft.com/office/drawing/2014/main" id="{BE7742DE-3224-04A5-D879-D7EA7E0C056A}"/>
              </a:ext>
            </a:extLst>
          </p:cNvPr>
          <p:cNvPicPr>
            <a:picLocks noChangeAspect="1"/>
          </p:cNvPicPr>
          <p:nvPr/>
        </p:nvPicPr>
        <p:blipFill rotWithShape="1">
          <a:blip r:embed="rId2"/>
          <a:srcRect l="65089" t="42444" r="-742" b="9095"/>
          <a:stretch/>
        </p:blipFill>
        <p:spPr>
          <a:xfrm>
            <a:off x="3588709" y="2335567"/>
            <a:ext cx="4392316" cy="3358216"/>
          </a:xfrm>
          <a:prstGeom prst="rect">
            <a:avLst/>
          </a:prstGeom>
        </p:spPr>
      </p:pic>
    </p:spTree>
    <p:extLst>
      <p:ext uri="{BB962C8B-B14F-4D97-AF65-F5344CB8AC3E}">
        <p14:creationId xmlns:p14="http://schemas.microsoft.com/office/powerpoint/2010/main" val="275364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F89E02-C610-D426-5A27-AECE99E5AF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15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AB464-6B07-4F1D-CCA9-3C31C39AD70F}"/>
              </a:ext>
            </a:extLst>
          </p:cNvPr>
          <p:cNvPicPr>
            <a:picLocks noChangeAspect="1"/>
          </p:cNvPicPr>
          <p:nvPr/>
        </p:nvPicPr>
        <p:blipFill rotWithShape="1">
          <a:blip r:embed="rId2"/>
          <a:srcRect l="1529" t="4109" r="36797" b="15372"/>
          <a:stretch/>
        </p:blipFill>
        <p:spPr>
          <a:xfrm>
            <a:off x="2336307" y="807867"/>
            <a:ext cx="7519386" cy="55219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78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88D11-043B-8316-A839-DD5280F97D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666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755BA8-944A-B129-D934-D20E950ADDA5}"/>
              </a:ext>
            </a:extLst>
          </p:cNvPr>
          <p:cNvPicPr>
            <a:picLocks noChangeAspect="1"/>
          </p:cNvPicPr>
          <p:nvPr/>
        </p:nvPicPr>
        <p:blipFill rotWithShape="1">
          <a:blip r:embed="rId2"/>
          <a:srcRect l="2859" t="6878" r="45016" b="15411"/>
          <a:stretch/>
        </p:blipFill>
        <p:spPr>
          <a:xfrm>
            <a:off x="2918460" y="764278"/>
            <a:ext cx="6355080" cy="53294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60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666</TotalTime>
  <Words>140</Words>
  <Application>Microsoft Office PowerPoint</Application>
  <PresentationFormat>Widescreen</PresentationFormat>
  <Paragraphs>25</Paragraphs>
  <Slides>80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80</vt:i4>
      </vt:variant>
    </vt:vector>
  </HeadingPairs>
  <TitlesOfParts>
    <vt:vector size="86" baseType="lpstr">
      <vt:lpstr>Arial</vt:lpstr>
      <vt:lpstr>Corbel</vt:lpstr>
      <vt:lpstr>Euclid Circular A</vt:lpstr>
      <vt:lpstr>Google Sans</vt:lpstr>
      <vt:lpstr>MongoDB Value Serif</vt:lpstr>
      <vt:lpstr>Seashells 16x9</vt:lpstr>
      <vt:lpstr>NOSQL Databases</vt:lpstr>
      <vt:lpstr>Session Content</vt:lpstr>
      <vt:lpstr>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Relationship types</vt:lpstr>
      <vt:lpstr>PowerPoint Presentation</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Databases</dc:title>
  <dc:creator>Subramanian Murugan</dc:creator>
  <cp:lastModifiedBy>Subramanian Murugan</cp:lastModifiedBy>
  <cp:revision>21</cp:revision>
  <dcterms:created xsi:type="dcterms:W3CDTF">2023-04-10T11:53:20Z</dcterms:created>
  <dcterms:modified xsi:type="dcterms:W3CDTF">2024-08-28T12:40:17Z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